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294" r:id="rId36"/>
    <p:sldId id="296" r:id="rId37"/>
    <p:sldId id="318" r:id="rId38"/>
    <p:sldId id="319" r:id="rId39"/>
    <p:sldId id="321" r:id="rId40"/>
    <p:sldId id="322" r:id="rId41"/>
    <p:sldId id="323" r:id="rId42"/>
    <p:sldId id="324" r:id="rId43"/>
    <p:sldId id="288" r:id="rId44"/>
    <p:sldId id="289" r:id="rId45"/>
    <p:sldId id="320"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1" d="100"/>
          <a:sy n="91" d="100"/>
        </p:scale>
        <p:origin x="96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ust1nFernandes/IBM-Data-Science-Final/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ust1nFernandes/IBM-Data-Science-Final/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ust1nFernandes/IBM-Data-Science-Final/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ust1nFernandes/IBM-Data-Science-Final/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ust1nFernandes/IBM-Data-Science-Final/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Just1nFernandes/IBM-Data-Science-Final/tree/main"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ust1nFernandes/IBM-Data-Science-Final/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ust1nFernandes/IBM-Data-Science-Final/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Justin Fernandes</a:t>
            </a:r>
          </a:p>
          <a:p>
            <a:r>
              <a:rPr lang="en-US" dirty="0">
                <a:solidFill>
                  <a:schemeClr val="bg2"/>
                </a:solidFill>
                <a:latin typeface="Abadi" panose="020B0604020104020204" pitchFamily="34" charset="0"/>
                <a:ea typeface="SF Pro" pitchFamily="2" charset="0"/>
                <a:cs typeface="SF Pro" pitchFamily="2" charset="0"/>
              </a:rPr>
              <a:t>7/8/2024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0266C2EC-67E2-0E72-F246-A77F0329E171}"/>
              </a:ext>
            </a:extLst>
          </p:cNvPr>
          <p:cNvSpPr txBox="1">
            <a:spLocks/>
          </p:cNvSpPr>
          <p:nvPr/>
        </p:nvSpPr>
        <p:spPr>
          <a:xfrm>
            <a:off x="770011"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Data was wrangled by adding a “Class” column, which determined if the missions were successful or not based on the outcome. If the mission outcome was a “Bad Outcome”, it would be a failure and given a class of 0, if it was not a bad outcome, it would be given a value of 1</a:t>
            </a:r>
          </a:p>
          <a:p>
            <a:pPr marL="0" indent="0">
              <a:buFont typeface="Arial" panose="020B0604020202020204" pitchFamily="34" charset="0"/>
              <a:buNone/>
            </a:pPr>
            <a:endParaRPr lang="en-US" dirty="0"/>
          </a:p>
          <a:p>
            <a:pPr marL="0" indent="0">
              <a:buFont typeface="Arial" panose="020B0604020202020204" pitchFamily="34" charset="0"/>
              <a:buNone/>
            </a:pPr>
            <a:r>
              <a:rPr lang="en-US" dirty="0">
                <a:hlinkClick r:id="rId3"/>
              </a:rPr>
              <a:t>IBM-Data-Science-Final/labs-</a:t>
            </a:r>
            <a:r>
              <a:rPr lang="en-US" dirty="0" err="1">
                <a:hlinkClick r:id="rId3"/>
              </a:rPr>
              <a:t>jupyter</a:t>
            </a:r>
            <a:r>
              <a:rPr lang="en-US" dirty="0">
                <a:hlinkClick r:id="rId3"/>
              </a:rPr>
              <a:t>-</a:t>
            </a:r>
            <a:r>
              <a:rPr lang="en-US" dirty="0" err="1">
                <a:hlinkClick r:id="rId3"/>
              </a:rPr>
              <a:t>spacex</a:t>
            </a:r>
            <a:r>
              <a:rPr lang="en-US" dirty="0">
                <a:hlinkClick r:id="rId3"/>
              </a:rPr>
              <a:t>-Data </a:t>
            </a:r>
            <a:r>
              <a:rPr lang="en-US" dirty="0" err="1">
                <a:hlinkClick r:id="rId3"/>
              </a:rPr>
              <a:t>wrangling.ipynb</a:t>
            </a:r>
            <a:r>
              <a:rPr lang="en-US" dirty="0">
                <a:hlinkClick r:id="rId3"/>
              </a:rPr>
              <a:t> at main · Just1nFernandes/IBM-Data-Science-Final (github.com)</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5C177772-BEB7-77E4-A389-4983E45BFBD2}"/>
              </a:ext>
            </a:extLst>
          </p:cNvPr>
          <p:cNvSpPr txBox="1">
            <a:spLocks/>
          </p:cNvSpPr>
          <p:nvPr/>
        </p:nvSpPr>
        <p:spPr>
          <a:xfrm>
            <a:off x="770011" y="1380967"/>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Data was visualized with multiple different graphs, including bar charts, line charts, and scatter plots</a:t>
            </a:r>
          </a:p>
          <a:p>
            <a:pPr marL="0" indent="0">
              <a:buFont typeface="Arial" panose="020B0604020202020204" pitchFamily="34" charset="0"/>
              <a:buNone/>
            </a:pPr>
            <a:r>
              <a:rPr lang="en-US" dirty="0">
                <a:hlinkClick r:id="rId3"/>
              </a:rPr>
              <a:t>IBM-Data-Science-Final/</a:t>
            </a:r>
            <a:r>
              <a:rPr lang="en-US" dirty="0" err="1">
                <a:hlinkClick r:id="rId3"/>
              </a:rPr>
              <a:t>edadataviz.ipynb</a:t>
            </a:r>
            <a:r>
              <a:rPr lang="en-US" dirty="0">
                <a:hlinkClick r:id="rId3"/>
              </a:rPr>
              <a:t> at main · Just1nFernandes/IBM-Data-Science-Final (github.com)</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EFF20DD0-F26E-4D4D-3BB7-FD7DBA749E8B}"/>
              </a:ext>
            </a:extLst>
          </p:cNvPr>
          <p:cNvSpPr txBox="1">
            <a:spLocks/>
          </p:cNvSpPr>
          <p:nvPr/>
        </p:nvSpPr>
        <p:spPr>
          <a:xfrm>
            <a:off x="770011" y="1380967"/>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Using SQL we found</a:t>
            </a:r>
          </a:p>
          <a:p>
            <a:r>
              <a:rPr lang="en-US" dirty="0"/>
              <a:t>The launch sites</a:t>
            </a:r>
          </a:p>
          <a:p>
            <a:r>
              <a:rPr lang="en-US" dirty="0"/>
              <a:t>The records with CCA</a:t>
            </a:r>
          </a:p>
          <a:p>
            <a:r>
              <a:rPr lang="en-US" dirty="0"/>
              <a:t>Total and average payload mass</a:t>
            </a:r>
          </a:p>
          <a:p>
            <a:r>
              <a:rPr lang="en-US" dirty="0"/>
              <a:t>Earliest success date</a:t>
            </a:r>
          </a:p>
          <a:p>
            <a:r>
              <a:rPr lang="en-US" dirty="0"/>
              <a:t>Booster that worked</a:t>
            </a:r>
          </a:p>
          <a:p>
            <a:r>
              <a:rPr lang="en-US" dirty="0"/>
              <a:t>Successful and failed mission outcomes</a:t>
            </a:r>
          </a:p>
          <a:p>
            <a:r>
              <a:rPr lang="en-US" dirty="0"/>
              <a:t>All the max boosters</a:t>
            </a:r>
          </a:p>
          <a:p>
            <a:r>
              <a:rPr lang="en-US" dirty="0">
                <a:hlinkClick r:id="rId3"/>
              </a:rPr>
              <a:t>IBM-Data-Science-Final/</a:t>
            </a:r>
            <a:r>
              <a:rPr lang="en-US" dirty="0" err="1">
                <a:hlinkClick r:id="rId3"/>
              </a:rPr>
              <a:t>jupyter</a:t>
            </a:r>
            <a:r>
              <a:rPr lang="en-US" dirty="0">
                <a:hlinkClick r:id="rId3"/>
              </a:rPr>
              <a:t>-labs-</a:t>
            </a:r>
            <a:r>
              <a:rPr lang="en-US" dirty="0" err="1">
                <a:hlinkClick r:id="rId3"/>
              </a:rPr>
              <a:t>eda</a:t>
            </a:r>
            <a:r>
              <a:rPr lang="en-US" dirty="0">
                <a:hlinkClick r:id="rId3"/>
              </a:rPr>
              <a:t>-</a:t>
            </a:r>
            <a:r>
              <a:rPr lang="en-US" dirty="0" err="1">
                <a:hlinkClick r:id="rId3"/>
              </a:rPr>
              <a:t>sql-coursera_sqllite.ipynb</a:t>
            </a:r>
            <a:r>
              <a:rPr lang="en-US" dirty="0">
                <a:hlinkClick r:id="rId3"/>
              </a:rPr>
              <a:t> at main · Just1nFernandes/IBM-Data-Science-Final (github.com)</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5262A8EA-E2F3-69BC-4807-76E4FDCF699A}"/>
              </a:ext>
            </a:extLst>
          </p:cNvPr>
          <p:cNvSpPr txBox="1">
            <a:spLocks/>
          </p:cNvSpPr>
          <p:nvPr/>
        </p:nvSpPr>
        <p:spPr>
          <a:xfrm>
            <a:off x="770011" y="1380967"/>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interactive maps had markers with launch sites, successes and failures, and distances with launch sites</a:t>
            </a:r>
          </a:p>
          <a:p>
            <a:pPr marL="0" indent="0">
              <a:buNone/>
            </a:pPr>
            <a:endParaRPr lang="en-US" dirty="0"/>
          </a:p>
          <a:p>
            <a:pPr marL="0" indent="0">
              <a:buNone/>
            </a:pPr>
            <a:r>
              <a:rPr lang="en-US" dirty="0">
                <a:hlinkClick r:id="rId3"/>
              </a:rPr>
              <a:t>IBM-Data-Science-Final/</a:t>
            </a:r>
            <a:r>
              <a:rPr lang="en-US" dirty="0" err="1">
                <a:hlinkClick r:id="rId3"/>
              </a:rPr>
              <a:t>lab_jupyter_launch_site_location.ipynb</a:t>
            </a:r>
            <a:r>
              <a:rPr lang="en-US" dirty="0">
                <a:hlinkClick r:id="rId3"/>
              </a:rPr>
              <a:t> at main · Just1nFernandes/IBM-Data-Science-Final (github.com)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vert="horz" lIns="91440" tIns="45720" rIns="91440" bIns="45720" rtlCol="0" anchor="t">
            <a:normAutofit/>
          </a:bodyPr>
          <a:lstStyle/>
          <a:p>
            <a:r>
              <a:rPr lang="en-US" dirty="0"/>
              <a:t>The dashboard had interactive charts that would enable users to visualize the data better</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B6C1C953-9485-4287-46A0-76A355720291}"/>
              </a:ext>
            </a:extLst>
          </p:cNvPr>
          <p:cNvSpPr txBox="1">
            <a:spLocks/>
          </p:cNvSpPr>
          <p:nvPr/>
        </p:nvSpPr>
        <p:spPr>
          <a:xfrm>
            <a:off x="922410" y="1533367"/>
            <a:ext cx="974558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Using machine learning, we were able to standardize, train, and test it. In doing this ,we found the most accurate was K Nearest Neighbors and SVM, and the least accurate was decision tree.</a:t>
            </a:r>
          </a:p>
          <a:p>
            <a:pPr marL="0" indent="0">
              <a:buNone/>
            </a:pPr>
            <a:endParaRPr lang="en-US" dirty="0"/>
          </a:p>
          <a:p>
            <a:pPr marL="0" indent="0">
              <a:buNone/>
            </a:pPr>
            <a:r>
              <a:rPr lang="en-US" dirty="0">
                <a:hlinkClick r:id="rId3"/>
              </a:rPr>
              <a:t>IBM-Data-Science-Final/</a:t>
            </a:r>
            <a:r>
              <a:rPr lang="en-US" dirty="0" err="1">
                <a:hlinkClick r:id="rId3"/>
              </a:rPr>
              <a:t>SpaceX_Machine</a:t>
            </a:r>
            <a:r>
              <a:rPr lang="en-US" dirty="0">
                <a:hlinkClick r:id="rId3"/>
              </a:rPr>
              <a:t> Learning Prediction_Part_5.ipynb at main · Just1nFernandes/IBM-Data-Science-Final (github.com)</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05327126-175F-220F-9187-1CB80AEC7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2" y="1739384"/>
            <a:ext cx="10515600" cy="337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2">
            <a:extLst>
              <a:ext uri="{FF2B5EF4-FFF2-40B4-BE49-F238E27FC236}">
                <a16:creationId xmlns:a16="http://schemas.microsoft.com/office/drawing/2014/main" id="{20CBB2B9-2CE8-5013-2281-855C5D290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39384"/>
            <a:ext cx="10515600" cy="337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FF9FB225-D49F-612C-29C7-C57D3BA31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987" y="1777423"/>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043E0062-63C4-BD1D-5E1D-A013AB673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38015"/>
            <a:ext cx="10515600" cy="3381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33EA7890-AA23-9F8F-CE76-024106D8E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33590"/>
            <a:ext cx="10515600" cy="3381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F4F89C09-EC38-E378-425C-1A6D34B1E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798" y="1432561"/>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921BC6A-7DF9-3FE6-CDFF-05FB0B3C2835}"/>
              </a:ext>
            </a:extLst>
          </p:cNvPr>
          <p:cNvPicPr>
            <a:picLocks noChangeAspect="1"/>
          </p:cNvPicPr>
          <p:nvPr/>
        </p:nvPicPr>
        <p:blipFill>
          <a:blip r:embed="rId3"/>
          <a:stretch>
            <a:fillRect/>
          </a:stretch>
        </p:blipFill>
        <p:spPr>
          <a:xfrm>
            <a:off x="2820986" y="1807468"/>
            <a:ext cx="6413649" cy="421810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B8F256A-8C87-7B5F-F65F-DF0F8805B30A}"/>
              </a:ext>
            </a:extLst>
          </p:cNvPr>
          <p:cNvPicPr>
            <a:picLocks noChangeAspect="1"/>
          </p:cNvPicPr>
          <p:nvPr/>
        </p:nvPicPr>
        <p:blipFill>
          <a:blip r:embed="rId3"/>
          <a:stretch>
            <a:fillRect/>
          </a:stretch>
        </p:blipFill>
        <p:spPr>
          <a:xfrm>
            <a:off x="1836051" y="1466161"/>
            <a:ext cx="8519898" cy="49610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CC27284-83F1-5FC1-C7F0-F084E2FD1C9B}"/>
              </a:ext>
            </a:extLst>
          </p:cNvPr>
          <p:cNvPicPr>
            <a:picLocks noChangeAspect="1"/>
          </p:cNvPicPr>
          <p:nvPr/>
        </p:nvPicPr>
        <p:blipFill>
          <a:blip r:embed="rId3"/>
          <a:stretch>
            <a:fillRect/>
          </a:stretch>
        </p:blipFill>
        <p:spPr>
          <a:xfrm>
            <a:off x="770010" y="1531374"/>
            <a:ext cx="10414979" cy="39655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40DDDD1-8119-BBD2-8443-80E343E0B096}"/>
              </a:ext>
            </a:extLst>
          </p:cNvPr>
          <p:cNvPicPr>
            <a:picLocks noChangeAspect="1"/>
          </p:cNvPicPr>
          <p:nvPr/>
        </p:nvPicPr>
        <p:blipFill>
          <a:blip r:embed="rId3"/>
          <a:stretch>
            <a:fillRect/>
          </a:stretch>
        </p:blipFill>
        <p:spPr>
          <a:xfrm>
            <a:off x="3055356" y="2674554"/>
            <a:ext cx="6081287" cy="150889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88B6BB5-F8F4-CA38-CACA-4E508818C3FB}"/>
              </a:ext>
            </a:extLst>
          </p:cNvPr>
          <p:cNvPicPr>
            <a:picLocks noChangeAspect="1"/>
          </p:cNvPicPr>
          <p:nvPr/>
        </p:nvPicPr>
        <p:blipFill>
          <a:blip r:embed="rId3"/>
          <a:stretch>
            <a:fillRect/>
          </a:stretch>
        </p:blipFill>
        <p:spPr>
          <a:xfrm>
            <a:off x="3352562" y="2739330"/>
            <a:ext cx="5486875" cy="137934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5A9D70C-5C8C-E546-3189-89C0BB9C46D7}"/>
              </a:ext>
            </a:extLst>
          </p:cNvPr>
          <p:cNvPicPr>
            <a:picLocks noChangeAspect="1"/>
          </p:cNvPicPr>
          <p:nvPr/>
        </p:nvPicPr>
        <p:blipFill>
          <a:blip r:embed="rId3"/>
          <a:stretch>
            <a:fillRect/>
          </a:stretch>
        </p:blipFill>
        <p:spPr>
          <a:xfrm>
            <a:off x="1786516" y="2038229"/>
            <a:ext cx="8618967" cy="278154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E0297BC-14CD-AE9A-228A-7EFF2FBB8732}"/>
              </a:ext>
            </a:extLst>
          </p:cNvPr>
          <p:cNvPicPr>
            <a:picLocks noChangeAspect="1"/>
          </p:cNvPicPr>
          <p:nvPr/>
        </p:nvPicPr>
        <p:blipFill>
          <a:blip r:embed="rId3"/>
          <a:stretch>
            <a:fillRect/>
          </a:stretch>
        </p:blipFill>
        <p:spPr>
          <a:xfrm>
            <a:off x="3257304" y="1649576"/>
            <a:ext cx="5677392" cy="355884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89203" y="1371178"/>
            <a:ext cx="10213594" cy="465439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Space Race of the past can be utilized to determine which factors play an important role in the success rate of launches. From the research, it was determined that the success rate increased over time, and varied based on different factors, like distance of travel, launch location, and booster versions. This was done utilizing data visualization, data analysis, and standardization.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DB6423CB-567C-4D2F-BA0D-EC56E5E24D1A}"/>
              </a:ext>
            </a:extLst>
          </p:cNvPr>
          <p:cNvPicPr>
            <a:picLocks noChangeAspect="1"/>
          </p:cNvPicPr>
          <p:nvPr/>
        </p:nvPicPr>
        <p:blipFill>
          <a:blip r:embed="rId3"/>
          <a:stretch>
            <a:fillRect/>
          </a:stretch>
        </p:blipFill>
        <p:spPr>
          <a:xfrm>
            <a:off x="2243756" y="1514142"/>
            <a:ext cx="7704488" cy="4511431"/>
          </a:xfrm>
          <a:prstGeom prst="rect">
            <a:avLst/>
          </a:prstGeom>
        </p:spPr>
      </p:pic>
      <p:sp>
        <p:nvSpPr>
          <p:cNvPr id="8" name="TextBox 7">
            <a:extLst>
              <a:ext uri="{FF2B5EF4-FFF2-40B4-BE49-F238E27FC236}">
                <a16:creationId xmlns:a16="http://schemas.microsoft.com/office/drawing/2014/main" id="{3CA22FD2-528A-BD82-DD8B-F20D330B65E6}"/>
              </a:ext>
            </a:extLst>
          </p:cNvPr>
          <p:cNvSpPr txBox="1"/>
          <p:nvPr/>
        </p:nvSpPr>
        <p:spPr>
          <a:xfrm>
            <a:off x="734028" y="6226392"/>
            <a:ext cx="2482796" cy="369332"/>
          </a:xfrm>
          <a:prstGeom prst="rect">
            <a:avLst/>
          </a:prstGeom>
          <a:noFill/>
        </p:spPr>
        <p:txBody>
          <a:bodyPr wrap="none" rtlCol="0">
            <a:spAutoFit/>
          </a:bodyPr>
          <a:lstStyle/>
          <a:p>
            <a:r>
              <a:rPr lang="en-US" dirty="0"/>
              <a:t>Rest of Table was Cut off</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67512F6-D220-8893-ADF7-3A8EC5813724}"/>
              </a:ext>
            </a:extLst>
          </p:cNvPr>
          <p:cNvPicPr>
            <a:picLocks noChangeAspect="1"/>
          </p:cNvPicPr>
          <p:nvPr/>
        </p:nvPicPr>
        <p:blipFill>
          <a:blip r:embed="rId3"/>
          <a:stretch>
            <a:fillRect/>
          </a:stretch>
        </p:blipFill>
        <p:spPr>
          <a:xfrm>
            <a:off x="2476583" y="1476039"/>
            <a:ext cx="7102455" cy="454953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Locations</a:t>
            </a:r>
          </a:p>
        </p:txBody>
      </p:sp>
      <p:pic>
        <p:nvPicPr>
          <p:cNvPr id="6" name="Picture 5">
            <a:extLst>
              <a:ext uri="{FF2B5EF4-FFF2-40B4-BE49-F238E27FC236}">
                <a16:creationId xmlns:a16="http://schemas.microsoft.com/office/drawing/2014/main" id="{CE1B45BE-3889-9E84-A17C-F8DA6A94CD5E}"/>
              </a:ext>
            </a:extLst>
          </p:cNvPr>
          <p:cNvPicPr>
            <a:picLocks noChangeAspect="1"/>
          </p:cNvPicPr>
          <p:nvPr/>
        </p:nvPicPr>
        <p:blipFill>
          <a:blip r:embed="rId3"/>
          <a:stretch>
            <a:fillRect/>
          </a:stretch>
        </p:blipFill>
        <p:spPr>
          <a:xfrm>
            <a:off x="2620979" y="1977264"/>
            <a:ext cx="6950042" cy="290347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37AA004F-8A25-B040-636B-8DD1F0176EF2}"/>
              </a:ext>
            </a:extLst>
          </p:cNvPr>
          <p:cNvSpPr txBox="1">
            <a:spLocks/>
          </p:cNvSpPr>
          <p:nvPr/>
        </p:nvSpPr>
        <p:spPr>
          <a:xfrm>
            <a:off x="989203" y="1371178"/>
            <a:ext cx="10213594" cy="465439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main question that we intend to answer is: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What factors play the most role in the success rate of a launch and mission.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doing so, we can nearly guarantee the success rate of a launch, providing a safer, cheaper, and easier pathway towards better space travel</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Table 5">
            <a:extLst>
              <a:ext uri="{FF2B5EF4-FFF2-40B4-BE49-F238E27FC236}">
                <a16:creationId xmlns:a16="http://schemas.microsoft.com/office/drawing/2014/main" id="{746D2234-0DC1-D865-6902-EED623D23FDD}"/>
              </a:ext>
            </a:extLst>
          </p:cNvPr>
          <p:cNvGraphicFramePr>
            <a:graphicFrameLocks noGrp="1"/>
          </p:cNvGraphicFramePr>
          <p:nvPr>
            <p:extLst>
              <p:ext uri="{D42A27DB-BD31-4B8C-83A1-F6EECF244321}">
                <p14:modId xmlns:p14="http://schemas.microsoft.com/office/powerpoint/2010/main" val="352155028"/>
              </p:ext>
            </p:extLst>
          </p:nvPr>
        </p:nvGraphicFramePr>
        <p:xfrm>
          <a:off x="2032000" y="2285707"/>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344299051"/>
                    </a:ext>
                  </a:extLst>
                </a:gridCol>
                <a:gridCol w="2709333">
                  <a:extLst>
                    <a:ext uri="{9D8B030D-6E8A-4147-A177-3AD203B41FA5}">
                      <a16:colId xmlns:a16="http://schemas.microsoft.com/office/drawing/2014/main" val="3502415892"/>
                    </a:ext>
                  </a:extLst>
                </a:gridCol>
                <a:gridCol w="2709333">
                  <a:extLst>
                    <a:ext uri="{9D8B030D-6E8A-4147-A177-3AD203B41FA5}">
                      <a16:colId xmlns:a16="http://schemas.microsoft.com/office/drawing/2014/main" val="2074137175"/>
                    </a:ext>
                  </a:extLst>
                </a:gridCol>
              </a:tblGrid>
              <a:tr h="370840">
                <a:tc>
                  <a:txBody>
                    <a:bodyPr/>
                    <a:lstStyle/>
                    <a:p>
                      <a:endParaRPr lang="en-US" dirty="0"/>
                    </a:p>
                  </a:txBody>
                  <a:tcPr/>
                </a:tc>
                <a:tc>
                  <a:txBody>
                    <a:bodyPr/>
                    <a:lstStyle/>
                    <a:p>
                      <a:r>
                        <a:rPr lang="en-US" dirty="0"/>
                        <a:t>Accuracy</a:t>
                      </a:r>
                    </a:p>
                  </a:txBody>
                  <a:tcPr/>
                </a:tc>
                <a:tc>
                  <a:txBody>
                    <a:bodyPr/>
                    <a:lstStyle/>
                    <a:p>
                      <a:r>
                        <a:rPr lang="en-US" dirty="0"/>
                        <a:t>Test Accuracy</a:t>
                      </a:r>
                    </a:p>
                  </a:txBody>
                  <a:tcPr/>
                </a:tc>
                <a:extLst>
                  <a:ext uri="{0D108BD9-81ED-4DB2-BD59-A6C34878D82A}">
                    <a16:rowId xmlns:a16="http://schemas.microsoft.com/office/drawing/2014/main" val="2166253323"/>
                  </a:ext>
                </a:extLst>
              </a:tr>
              <a:tr h="370840">
                <a:tc>
                  <a:txBody>
                    <a:bodyPr/>
                    <a:lstStyle/>
                    <a:p>
                      <a:r>
                        <a:rPr lang="en-US" dirty="0"/>
                        <a:t>L</a:t>
                      </a:r>
                      <a:r>
                        <a:rPr lang="en-US" sz="1800" b="0" i="0" kern="1200" dirty="0">
                          <a:solidFill>
                            <a:schemeClr val="dk1"/>
                          </a:solidFill>
                          <a:effectLst/>
                          <a:latin typeface="+mn-lt"/>
                          <a:ea typeface="+mn-ea"/>
                          <a:cs typeface="+mn-cs"/>
                        </a:rPr>
                        <a:t>ogistic regression</a:t>
                      </a:r>
                      <a:endParaRPr lang="en-US" dirty="0"/>
                    </a:p>
                  </a:txBody>
                  <a:tcPr/>
                </a:tc>
                <a:tc>
                  <a:txBody>
                    <a:bodyPr/>
                    <a:lstStyle/>
                    <a:p>
                      <a:r>
                        <a:rPr lang="en-US" dirty="0"/>
                        <a:t>84.64</a:t>
                      </a:r>
                    </a:p>
                  </a:txBody>
                  <a:tcPr/>
                </a:tc>
                <a:tc>
                  <a:txBody>
                    <a:bodyPr/>
                    <a:lstStyle/>
                    <a:p>
                      <a:r>
                        <a:rPr lang="en-US" dirty="0"/>
                        <a:t>83.33</a:t>
                      </a:r>
                    </a:p>
                  </a:txBody>
                  <a:tcPr/>
                </a:tc>
                <a:extLst>
                  <a:ext uri="{0D108BD9-81ED-4DB2-BD59-A6C34878D82A}">
                    <a16:rowId xmlns:a16="http://schemas.microsoft.com/office/drawing/2014/main" val="2812928708"/>
                  </a:ext>
                </a:extLst>
              </a:tr>
              <a:tr h="370840">
                <a:tc>
                  <a:txBody>
                    <a:bodyPr/>
                    <a:lstStyle/>
                    <a:p>
                      <a:r>
                        <a:rPr lang="en-US" sz="1800" b="0" i="0" kern="1200" dirty="0">
                          <a:solidFill>
                            <a:schemeClr val="dk1"/>
                          </a:solidFill>
                          <a:effectLst/>
                          <a:latin typeface="+mn-lt"/>
                          <a:ea typeface="+mn-ea"/>
                          <a:cs typeface="+mn-cs"/>
                        </a:rPr>
                        <a:t>Support vector machine</a:t>
                      </a:r>
                      <a:endParaRPr lang="en-US" dirty="0"/>
                    </a:p>
                  </a:txBody>
                  <a:tcPr/>
                </a:tc>
                <a:tc>
                  <a:txBody>
                    <a:bodyPr/>
                    <a:lstStyle/>
                    <a:p>
                      <a:r>
                        <a:rPr lang="en-US" dirty="0"/>
                        <a:t>84.82</a:t>
                      </a:r>
                    </a:p>
                  </a:txBody>
                  <a:tcPr/>
                </a:tc>
                <a:tc>
                  <a:txBody>
                    <a:bodyPr/>
                    <a:lstStyle/>
                    <a:p>
                      <a:r>
                        <a:rPr lang="en-US" dirty="0"/>
                        <a:t>83.33</a:t>
                      </a:r>
                    </a:p>
                  </a:txBody>
                  <a:tcPr/>
                </a:tc>
                <a:extLst>
                  <a:ext uri="{0D108BD9-81ED-4DB2-BD59-A6C34878D82A}">
                    <a16:rowId xmlns:a16="http://schemas.microsoft.com/office/drawing/2014/main" val="1171657056"/>
                  </a:ext>
                </a:extLst>
              </a:tr>
              <a:tr h="370840">
                <a:tc>
                  <a:txBody>
                    <a:bodyPr/>
                    <a:lstStyle/>
                    <a:p>
                      <a:r>
                        <a:rPr lang="en-US" dirty="0"/>
                        <a:t>D</a:t>
                      </a:r>
                      <a:r>
                        <a:rPr lang="en-US" sz="1800" b="0" i="0" kern="1200" dirty="0">
                          <a:solidFill>
                            <a:schemeClr val="dk1"/>
                          </a:solidFill>
                          <a:effectLst/>
                          <a:latin typeface="+mn-lt"/>
                          <a:ea typeface="+mn-ea"/>
                          <a:cs typeface="+mn-cs"/>
                        </a:rPr>
                        <a:t>ecision tree classifier</a:t>
                      </a:r>
                      <a:endParaRPr lang="en-US" dirty="0"/>
                    </a:p>
                  </a:txBody>
                  <a:tcPr/>
                </a:tc>
                <a:tc>
                  <a:txBody>
                    <a:bodyPr/>
                    <a:lstStyle/>
                    <a:p>
                      <a:r>
                        <a:rPr lang="en-US" dirty="0"/>
                        <a:t>87.4</a:t>
                      </a:r>
                    </a:p>
                  </a:txBody>
                  <a:tcPr/>
                </a:tc>
                <a:tc>
                  <a:txBody>
                    <a:bodyPr/>
                    <a:lstStyle/>
                    <a:p>
                      <a:r>
                        <a:rPr lang="en-US" dirty="0"/>
                        <a:t>55.5</a:t>
                      </a:r>
                    </a:p>
                  </a:txBody>
                  <a:tcPr/>
                </a:tc>
                <a:extLst>
                  <a:ext uri="{0D108BD9-81ED-4DB2-BD59-A6C34878D82A}">
                    <a16:rowId xmlns:a16="http://schemas.microsoft.com/office/drawing/2014/main" val="3548337865"/>
                  </a:ext>
                </a:extLst>
              </a:tr>
              <a:tr h="370840">
                <a:tc>
                  <a:txBody>
                    <a:bodyPr/>
                    <a:lstStyle/>
                    <a:p>
                      <a:r>
                        <a:rPr lang="en-US" dirty="0"/>
                        <a:t>K </a:t>
                      </a:r>
                      <a:r>
                        <a:rPr lang="en-US" sz="1800" b="0" i="0" kern="1200" dirty="0">
                          <a:solidFill>
                            <a:schemeClr val="dk1"/>
                          </a:solidFill>
                          <a:effectLst/>
                          <a:latin typeface="+mn-lt"/>
                          <a:ea typeface="+mn-ea"/>
                          <a:cs typeface="+mn-cs"/>
                        </a:rPr>
                        <a:t>nearest neighbors </a:t>
                      </a:r>
                      <a:endParaRPr lang="en-US" dirty="0"/>
                    </a:p>
                  </a:txBody>
                  <a:tcPr/>
                </a:tc>
                <a:tc>
                  <a:txBody>
                    <a:bodyPr/>
                    <a:lstStyle/>
                    <a:p>
                      <a:r>
                        <a:rPr lang="en-US" dirty="0"/>
                        <a:t>84.82</a:t>
                      </a:r>
                    </a:p>
                  </a:txBody>
                  <a:tcPr/>
                </a:tc>
                <a:tc>
                  <a:txBody>
                    <a:bodyPr/>
                    <a:lstStyle/>
                    <a:p>
                      <a:r>
                        <a:rPr lang="en-US" dirty="0"/>
                        <a:t>83.33</a:t>
                      </a:r>
                    </a:p>
                  </a:txBody>
                  <a:tcPr/>
                </a:tc>
                <a:extLst>
                  <a:ext uri="{0D108BD9-81ED-4DB2-BD59-A6C34878D82A}">
                    <a16:rowId xmlns:a16="http://schemas.microsoft.com/office/drawing/2014/main" val="191090860"/>
                  </a:ext>
                </a:extLst>
              </a:tr>
            </a:tbl>
          </a:graphicData>
        </a:graphic>
      </p:graphicFrame>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4" name="Picture 2">
            <a:extLst>
              <a:ext uri="{FF2B5EF4-FFF2-40B4-BE49-F238E27FC236}">
                <a16:creationId xmlns:a16="http://schemas.microsoft.com/office/drawing/2014/main" id="{705C4190-E321-CF7D-CFCD-AD49599E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75" y="1503801"/>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600" dirty="0">
                <a:hlinkClick r:id="rId4"/>
              </a:rPr>
              <a:t>Just1nFernandes/IBM-Data-Science-Final (github.com)</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Data was collected in two basic ways, web scraping and basic inputs. For basic inputs, we utilized User Defined Functions to take the data from the source and convert it into a data frame. With web scraping, we did the same thing but used Beautiful Soup to obtain the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Obtain Source -&gt; Standardize Data -&gt; Remove Clutter -&gt; Input into Table -&gt; Clean up non-values </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dirty="0">
                <a:hlinkClick r:id="rId3"/>
              </a:rPr>
              <a:t>IBM-Data-Science-Final/</a:t>
            </a:r>
            <a:r>
              <a:rPr lang="en-US" sz="1600" dirty="0" err="1">
                <a:hlinkClick r:id="rId3"/>
              </a:rPr>
              <a:t>jupyter</a:t>
            </a:r>
            <a:r>
              <a:rPr lang="en-US" sz="1600" dirty="0">
                <a:hlinkClick r:id="rId3"/>
              </a:rPr>
              <a:t>-labs-</a:t>
            </a:r>
            <a:r>
              <a:rPr lang="en-US" sz="1600" dirty="0" err="1">
                <a:hlinkClick r:id="rId3"/>
              </a:rPr>
              <a:t>spacex</a:t>
            </a:r>
            <a:r>
              <a:rPr lang="en-US" sz="1600" dirty="0">
                <a:hlinkClick r:id="rId3"/>
              </a:rPr>
              <a:t>-data-collection-</a:t>
            </a:r>
            <a:r>
              <a:rPr lang="en-US" sz="1600" dirty="0" err="1">
                <a:hlinkClick r:id="rId3"/>
              </a:rPr>
              <a:t>api.ipynb</a:t>
            </a:r>
            <a:r>
              <a:rPr lang="en-US" sz="1600" dirty="0">
                <a:hlinkClick r:id="rId3"/>
              </a:rPr>
              <a:t> at main · Just1nFernandes/IBM-Data-Science-Final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600" dirty="0">
                <a:hlinkClick r:id="rId3"/>
              </a:rPr>
              <a:t>IBM-Data-Science-Final/</a:t>
            </a:r>
            <a:r>
              <a:rPr lang="en-US" sz="1600" dirty="0" err="1">
                <a:hlinkClick r:id="rId3"/>
              </a:rPr>
              <a:t>jupyter</a:t>
            </a:r>
            <a:r>
              <a:rPr lang="en-US" sz="1600" dirty="0">
                <a:hlinkClick r:id="rId3"/>
              </a:rPr>
              <a:t>-labs-</a:t>
            </a:r>
            <a:r>
              <a:rPr lang="en-US" sz="1600" dirty="0" err="1">
                <a:hlinkClick r:id="rId3"/>
              </a:rPr>
              <a:t>webscraping.ipynb</a:t>
            </a:r>
            <a:r>
              <a:rPr lang="en-US" sz="1600" dirty="0">
                <a:hlinkClick r:id="rId3"/>
              </a:rPr>
              <a:t> at main · Just1nFernandes/IBM-Data-Science-Final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Create Soup -&gt; Pull Table -&gt; Create Data Frame -&gt; Insert Table into Data Frame</a:t>
            </a:r>
            <a:endParaRPr lang="en-US" dirty="0">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1055</Words>
  <Application>Microsoft Office PowerPoint</Application>
  <PresentationFormat>Widescreen</PresentationFormat>
  <Paragraphs>182</Paragraphs>
  <Slides>44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Fernandes, Justin John</cp:lastModifiedBy>
  <cp:revision>199</cp:revision>
  <dcterms:created xsi:type="dcterms:W3CDTF">2021-04-29T18:58:34Z</dcterms:created>
  <dcterms:modified xsi:type="dcterms:W3CDTF">2024-07-08T19:31:50Z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4044bd30-2ed7-4c9d-9d12-46200872a97b_Enabled">
    <vt:lpwstr>true</vt:lpwstr>
  </property>
  <property fmtid="{D5CDD505-2E9C-101B-9397-08002B2CF9AE}" pid="4" name="MSIP_Label_4044bd30-2ed7-4c9d-9d12-46200872a97b_SetDate">
    <vt:lpwstr>2024-07-08T19:31:36Z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6367d96c-ea2a-47d0-9795-11645801b27b</vt:lpwstr>
  </property>
  <property fmtid="{D5CDD505-2E9C-101B-9397-08002B2CF9AE}" pid="9" name="MSIP_Label_4044bd30-2ed7-4c9d-9d12-46200872a97b_ContentBits">
    <vt:lpwstr>0</vt:lpwstr>
  </property>
</Properties>
</file>